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Galdeano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font" Target="fonts/Galdean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1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lson\Desktop\Earth.png" id="88" name="Shape 88"/>
          <p:cNvPicPr preferRelativeResize="0"/>
          <p:nvPr/>
        </p:nvPicPr>
        <p:blipFill rotWithShape="1">
          <a:blip r:embed="rId3">
            <a:alphaModFix/>
          </a:blip>
          <a:srcRect b="9158" l="6498" r="5864" t="4875"/>
          <a:stretch/>
        </p:blipFill>
        <p:spPr>
          <a:xfrm>
            <a:off x="1009691" y="0"/>
            <a:ext cx="69913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1009691" y="1752600"/>
            <a:ext cx="699130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Geographical Concepts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7010400" y="5867400"/>
            <a:ext cx="213359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IDigBio Train the Trainers Georeferencing Workshop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Gainesville, Fl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8-12, Oct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Common Datums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NAD27 (North American Datum): system derived from land-based surveys, using Clarke 1886 ellipsoid</a:t>
            </a: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NAD83: satellite-based system using the Earth’s center as a reference point; eventually adopted as GRS80 (Geodetic Ref. System 1980)</a:t>
            </a:r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WGS84 (World Geodetic System 1984): mathematically refined GRS80 used by the US military and default for GPS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For most uses, NAD83, GRS80, WGS84 are equivalent</a:t>
            </a: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Concepts: Datums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2155" l="1232" r="1955" t="1269"/>
          <a:stretch/>
        </p:blipFill>
        <p:spPr>
          <a:xfrm>
            <a:off x="76200" y="1981200"/>
            <a:ext cx="3809999" cy="42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2041" l="1221" r="1739" t="2226"/>
          <a:stretch/>
        </p:blipFill>
        <p:spPr>
          <a:xfrm>
            <a:off x="4114800" y="2438400"/>
            <a:ext cx="4953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Concepts: Coordinate Systems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3 main concepts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Projection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Datum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Coordinate system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524000"/>
            <a:ext cx="3081338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4240212"/>
            <a:ext cx="3124199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5987" y="4267200"/>
            <a:ext cx="3884611" cy="242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Concepts: Projections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7476" y="1682260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elson\Desktop\Earth.png" id="108" name="Shape 108"/>
          <p:cNvPicPr preferRelativeResize="0"/>
          <p:nvPr/>
        </p:nvPicPr>
        <p:blipFill rotWithShape="1">
          <a:blip r:embed="rId4">
            <a:alphaModFix/>
          </a:blip>
          <a:srcRect b="9158" l="6498" r="5864" t="4875"/>
          <a:stretch/>
        </p:blipFill>
        <p:spPr>
          <a:xfrm>
            <a:off x="762000" y="2215660"/>
            <a:ext cx="3107249" cy="30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219200"/>
            <a:ext cx="4648199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Concepts: Projections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905000"/>
            <a:ext cx="3809999" cy="342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304800" y="5486400"/>
            <a:ext cx="382091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Bonne equal-area projection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418" y="2133600"/>
            <a:ext cx="35813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133600"/>
            <a:ext cx="4648199" cy="255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Concepts: Projections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533400" y="685800"/>
            <a:ext cx="5029199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What projections do</a:t>
            </a:r>
          </a:p>
        </p:txBody>
      </p:sp>
      <p:pic>
        <p:nvPicPr>
          <p:cNvPr descr="800px-Tissot_indicatrix_world_map_equirectangular_proj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7619999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221125" y="6477000"/>
            <a:ext cx="4800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Tissot’s Indicatrix of distortion </a:t>
            </a:r>
          </a:p>
        </p:txBody>
      </p:sp>
      <p:pic>
        <p:nvPicPr>
          <p:cNvPr descr="Tissot_world_from_space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0"/>
            <a:ext cx="2589934" cy="25353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69575" y="2514600"/>
            <a:ext cx="308802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Rectangular projection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5450" y="3570287"/>
            <a:ext cx="4832350" cy="313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444500" y="228600"/>
            <a:ext cx="86995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43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Projections Examples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1982" l="720" r="720" t="5655"/>
          <a:stretch/>
        </p:blipFill>
        <p:spPr>
          <a:xfrm>
            <a:off x="304800" y="990600"/>
            <a:ext cx="43434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037137" y="1617662"/>
            <a:ext cx="3908424" cy="7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preserves NS distance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3855" y="4326514"/>
            <a:ext cx="3962399" cy="1073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Mercator</a:t>
            </a:r>
          </a:p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preserves shape (terrible for poles, distorts area)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381000" y="14478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Projections compromises…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Equal-area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True shape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True scale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True direction</a:t>
            </a:r>
          </a:p>
          <a:p>
            <a:pPr indent="-285750" lvl="1" marL="74295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Select projection to fit your needs</a:t>
            </a:r>
          </a:p>
        </p:txBody>
      </p:sp>
      <p:pic>
        <p:nvPicPr>
          <p:cNvPr descr="winkeltripel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2209800"/>
            <a:ext cx="5791200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3959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Projections: </a:t>
            </a:r>
            <a:br>
              <a:rPr lang="en-US" sz="3959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3959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Take Home Message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1753" l="2284" r="1415" t="3508"/>
          <a:stretch/>
        </p:blipFill>
        <p:spPr>
          <a:xfrm>
            <a:off x="2057400" y="2209800"/>
            <a:ext cx="51816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Geographical Concepts: Datum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